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304" r:id="rId5"/>
    <p:sldId id="305" r:id="rId6"/>
    <p:sldId id="258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0208" autoAdjust="0"/>
  </p:normalViewPr>
  <p:slideViewPr>
    <p:cSldViewPr>
      <p:cViewPr varScale="1">
        <p:scale>
          <a:sx n="127" d="100"/>
          <a:sy n="127" d="100"/>
        </p:scale>
        <p:origin x="1474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ихаил\Downloads\909_theater-free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7224" y="1500174"/>
            <a:ext cx="7715304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творческих мастерских</a:t>
            </a:r>
          </a:p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развитии речи</a:t>
            </a:r>
          </a:p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дошкольного возраста</a:t>
            </a:r>
          </a:p>
          <a:p>
            <a:pPr lvl="0" algn="ctr">
              <a:spcBef>
                <a:spcPct val="20000"/>
              </a:spcBef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Лавриненко </a:t>
            </a:r>
          </a:p>
          <a:p>
            <a:pPr lvl="0" algn="r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9072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Михаил\Downloads\909_theater-free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356" y="56184"/>
            <a:ext cx="8507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«Игрушки разговаривают по телефону»</a:t>
            </a:r>
          </a:p>
          <a:p>
            <a:pPr algn="just"/>
            <a:r>
              <a:rPr lang="ru-RU" dirty="0" smtClean="0"/>
              <a:t>Задачи: формировать умение вести диалог по телефону; учить слушать друг друга; воспитывать уважительное отношение к собеседнику.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7681"/>
            <a:ext cx="7376392" cy="5415093"/>
          </a:xfrm>
        </p:spPr>
      </p:pic>
    </p:spTree>
    <p:extLst>
      <p:ext uri="{BB962C8B-B14F-4D97-AF65-F5344CB8AC3E}">
        <p14:creationId xmlns:p14="http://schemas.microsoft.com/office/powerpoint/2010/main" val="36262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Михаил\Downloads\909_theater-free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356" y="-92571"/>
            <a:ext cx="8507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Творческая продуктивная речевая деятельность в форме творческой мастерской:</a:t>
            </a:r>
          </a:p>
          <a:p>
            <a:pPr algn="just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ридумывание продолжений сказок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Развиваем воображение, интерес к сочинительству; закрепляем умение пересказывать близко к тексту; формируем умение придумывать конец сказки со счастливым концом; грамматически правильную речь.</a:t>
            </a:r>
          </a:p>
          <a:p>
            <a:pPr algn="just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38" y="2671998"/>
            <a:ext cx="5479380" cy="4104246"/>
          </a:xfrm>
        </p:spPr>
      </p:pic>
    </p:spTree>
    <p:extLst>
      <p:ext uri="{BB962C8B-B14F-4D97-AF65-F5344CB8AC3E}">
        <p14:creationId xmlns:p14="http://schemas.microsoft.com/office/powerpoint/2010/main" val="21734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Михаил\Downloads\909_theater-free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356" y="-92571"/>
            <a:ext cx="85072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Пересказ сказки с элементами сочинительства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Учим пересказывать близко к тексту и придумывать продолжение; закрепляем умение выразительно рассказывать; расширяем активный словарь словами – действиями, словами – определениями; развиваем интерес к сочинительству путем создания книги сказок.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2741"/>
            <a:ext cx="6779096" cy="4893337"/>
          </a:xfrm>
        </p:spPr>
      </p:pic>
    </p:spTree>
    <p:extLst>
      <p:ext uri="{BB962C8B-B14F-4D97-AF65-F5344CB8AC3E}">
        <p14:creationId xmlns:p14="http://schemas.microsoft.com/office/powerpoint/2010/main" val="22477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Михаил\Downloads\909_theater-free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356" y="-92571"/>
            <a:ext cx="85072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Придумывание конца сказки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Учим пересказывать близко к тексту и придумывать продолжение; закрепляем умение выразительно рассказывать; расширяем активный словарь словами – действиями, словами – определениями; развиваем интерес к сочинительству путем создания книги сказок.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4" y="2314907"/>
            <a:ext cx="8364773" cy="3989353"/>
          </a:xfrm>
        </p:spPr>
      </p:pic>
    </p:spTree>
    <p:extLst>
      <p:ext uri="{BB962C8B-B14F-4D97-AF65-F5344CB8AC3E}">
        <p14:creationId xmlns:p14="http://schemas.microsoft.com/office/powerpoint/2010/main" val="11563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Михаил\Downloads\909_theater-free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356" y="-92571"/>
            <a:ext cx="85072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Моделирование нового сказочного сюжета на основе известной детям сказки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Продолжаем учить детей пересказывать готовый текст используя модели по сюжету; развиваем творчество при создании моделей (рисование, аппликация…); продолжаем работу над грамматически правильной речью; активизируем мыслительную деятельность детей; </a:t>
            </a:r>
          </a:p>
          <a:p>
            <a:pPr algn="ctr"/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87047"/>
            <a:ext cx="7283152" cy="4371877"/>
          </a:xfrm>
        </p:spPr>
      </p:pic>
    </p:spTree>
    <p:extLst>
      <p:ext uri="{BB962C8B-B14F-4D97-AF65-F5344CB8AC3E}">
        <p14:creationId xmlns:p14="http://schemas.microsoft.com/office/powerpoint/2010/main" val="21197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Михаил\Downloads\909_theater-free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356" y="-92571"/>
            <a:ext cx="85072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Знакомые герои в новых обстоятельствах</a:t>
            </a:r>
          </a:p>
          <a:p>
            <a:pPr algn="just"/>
            <a:r>
              <a:rPr lang="ru-RU" dirty="0" smtClean="0"/>
              <a:t>Учим соблюдать логику при создании новой сюжетной линии сказки; прививаем интерес к речевому творчеству, развиваем умение придумывать сказку коллективно.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04" y="1200091"/>
            <a:ext cx="4481116" cy="33565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75187"/>
            <a:ext cx="2826060" cy="399237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55" y="4556603"/>
            <a:ext cx="1914525" cy="2390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80" y="4581507"/>
            <a:ext cx="18954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725144"/>
            <a:ext cx="8507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Речь сопровождает практически каждую деятельность </a:t>
            </a:r>
            <a:r>
              <a:rPr lang="ru-RU" dirty="0" smtClean="0"/>
              <a:t>ребенка. </a:t>
            </a:r>
            <a:r>
              <a:rPr lang="ru-RU" dirty="0"/>
              <a:t>Чем богаче и правильнее речь ребенка, тем легче ему высказывать свои мысли, тем шире его возможности познать </a:t>
            </a:r>
            <a:r>
              <a:rPr lang="ru-RU" dirty="0" smtClean="0"/>
              <a:t>действительность. В 5-6 лет, дети имеющие недостатки речи, болезненно ощущают их, становятся застенчивыми, замкнутыми. У таких детей можно наблюдать агрессии по отношению к сверстникам, а иногда и к взрослым.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4" y="191434"/>
            <a:ext cx="6963051" cy="4646036"/>
          </a:xfrm>
        </p:spPr>
      </p:pic>
    </p:spTree>
    <p:extLst>
      <p:ext uri="{BB962C8B-B14F-4D97-AF65-F5344CB8AC3E}">
        <p14:creationId xmlns:p14="http://schemas.microsoft.com/office/powerpoint/2010/main" val="29590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Михаил\Downloads\909_theater-free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509815"/>
            <a:ext cx="8507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 педагога – воспитание полноценной личности. Для этого необходимо создать условия для овладения детьми дошкольного возраста продуктивной речевой деятельностью. К важным условиям эффективного речевого развития дошкольников относятся речевая активность самих педагогов и организация развивающей речевой среды.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916"/>
            <a:ext cx="3366244" cy="252468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64" y="32916"/>
            <a:ext cx="3606552" cy="270491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4596" y="2441468"/>
            <a:ext cx="3621021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Михаил\Downloads\909_theater-free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6" y="-1063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4653136"/>
            <a:ext cx="850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Любая совместная продуктивная деятельность детей дает им возможность формировать положительное отношение к сверстникам, непринужденное общение способствует развитию диалогической речи. Активизировать речь старших дошкольников помогает организация творческих мастерских.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3" y="208625"/>
            <a:ext cx="8334994" cy="4167497"/>
          </a:xfrm>
        </p:spPr>
      </p:pic>
    </p:spTree>
    <p:extLst>
      <p:ext uri="{BB962C8B-B14F-4D97-AF65-F5344CB8AC3E}">
        <p14:creationId xmlns:p14="http://schemas.microsoft.com/office/powerpoint/2010/main" val="36286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Михаил\Downloads\909_theater-free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4556" y="491947"/>
            <a:ext cx="85072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Творческая мастерская </a:t>
            </a:r>
            <a:r>
              <a:rPr lang="ru-RU" sz="3200" dirty="0"/>
              <a:t>– одна из самых демократичных форм организации </a:t>
            </a:r>
            <a:r>
              <a:rPr lang="ru-RU" sz="3200" dirty="0" err="1"/>
              <a:t>воспитательно</a:t>
            </a:r>
            <a:r>
              <a:rPr lang="ru-RU" sz="3200" dirty="0"/>
              <a:t>-образовательного процесса, т.к. каждому ребёнку предоставляется возможность для удовлетворения своих желаний и потребностей в творческой деятельности</a:t>
            </a:r>
            <a:r>
              <a:rPr lang="ru-RU" sz="3200" dirty="0" smtClean="0"/>
              <a:t>.</a:t>
            </a:r>
            <a:endParaRPr lang="en-US" sz="3200" dirty="0" smtClean="0"/>
          </a:p>
          <a:p>
            <a:endParaRPr lang="ru-RU" sz="3200" dirty="0" smtClean="0"/>
          </a:p>
          <a:p>
            <a:r>
              <a:rPr lang="ru-RU" sz="3200" dirty="0" smtClean="0">
                <a:solidFill>
                  <a:srgbClr val="FF0000"/>
                </a:solidFill>
              </a:rPr>
              <a:t>Цель</a:t>
            </a:r>
            <a:r>
              <a:rPr lang="ru-RU" sz="3200" dirty="0" smtClean="0"/>
              <a:t> – овладение детьми дошкольного возраста творческой продуктивной речевой деятельностью.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788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515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5152"/>
            <a:ext cx="83632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Особенности творческой мастерской как формы работы с детьми:</a:t>
            </a:r>
          </a:p>
          <a:p>
            <a:pPr algn="just"/>
            <a:r>
              <a:rPr lang="ru-RU" sz="2400" dirty="0" smtClean="0"/>
              <a:t>- импровизационный </a:t>
            </a:r>
            <a:r>
              <a:rPr lang="ru-RU" sz="2400" dirty="0"/>
              <a:t>характер </a:t>
            </a:r>
            <a:r>
              <a:rPr lang="ru-RU" sz="2400" dirty="0" smtClean="0"/>
              <a:t>деятельности;</a:t>
            </a:r>
            <a:endParaRPr lang="ru-RU" sz="2400" dirty="0"/>
          </a:p>
          <a:p>
            <a:pPr algn="just"/>
            <a:r>
              <a:rPr lang="ru-RU" sz="2400" dirty="0" smtClean="0"/>
              <a:t>- игровой </a:t>
            </a:r>
            <a:r>
              <a:rPr lang="ru-RU" sz="2400" dirty="0"/>
              <a:t>стиль поведения всех участников, включая </a:t>
            </a:r>
            <a:r>
              <a:rPr lang="ru-RU" sz="2400" dirty="0" smtClean="0"/>
              <a:t>педагога;</a:t>
            </a:r>
            <a:endParaRPr lang="ru-RU" sz="2400" dirty="0"/>
          </a:p>
          <a:p>
            <a:pPr algn="just"/>
            <a:r>
              <a:rPr lang="ru-RU" sz="2400" dirty="0" smtClean="0"/>
              <a:t>- партнерские </a:t>
            </a:r>
            <a:r>
              <a:rPr lang="ru-RU" sz="2400" dirty="0"/>
              <a:t>взаимоотношения педагога и </a:t>
            </a:r>
            <a:r>
              <a:rPr lang="ru-RU" sz="2400" dirty="0" smtClean="0"/>
              <a:t>ребенка;</a:t>
            </a:r>
            <a:endParaRPr lang="ru-RU" sz="2400" dirty="0"/>
          </a:p>
          <a:p>
            <a:pPr algn="just"/>
            <a:r>
              <a:rPr lang="ru-RU" sz="2400" dirty="0" smtClean="0"/>
              <a:t>- невозможность </a:t>
            </a:r>
            <a:r>
              <a:rPr lang="ru-RU" sz="2400" dirty="0"/>
              <a:t>детального планирования и выстраивания </a:t>
            </a:r>
            <a:r>
              <a:rPr lang="ru-RU" sz="2400" dirty="0" smtClean="0"/>
              <a:t>перспективы;</a:t>
            </a:r>
            <a:endParaRPr lang="ru-RU" sz="2400" dirty="0"/>
          </a:p>
          <a:p>
            <a:pPr algn="just"/>
            <a:r>
              <a:rPr lang="ru-RU" sz="2400" dirty="0" smtClean="0"/>
              <a:t>- открытие </a:t>
            </a:r>
            <a:r>
              <a:rPr lang="ru-RU" sz="2400" dirty="0"/>
              <a:t>нового смысла процесса обучения – ребенок обучает себя сам, опираясь на свой творческий </a:t>
            </a:r>
            <a:r>
              <a:rPr lang="ru-RU" sz="2400" dirty="0" smtClean="0"/>
              <a:t>потенциал;</a:t>
            </a:r>
            <a:endParaRPr lang="ru-RU" sz="2400" dirty="0"/>
          </a:p>
          <a:p>
            <a:pPr algn="just"/>
            <a:r>
              <a:rPr lang="ru-RU" sz="2400" dirty="0" smtClean="0"/>
              <a:t>- быстрый </a:t>
            </a:r>
            <a:r>
              <a:rPr lang="ru-RU" sz="2400" dirty="0"/>
              <a:t>и эффективный способ приобретения навыков и умений, способ обучения незаметный для самого </a:t>
            </a:r>
            <a:r>
              <a:rPr lang="ru-RU" sz="2400" dirty="0" smtClean="0"/>
              <a:t>ребенка;</a:t>
            </a:r>
            <a:endParaRPr lang="ru-RU" sz="2400" dirty="0"/>
          </a:p>
          <a:p>
            <a:pPr algn="just"/>
            <a:r>
              <a:rPr lang="ru-RU" sz="2400" dirty="0" smtClean="0"/>
              <a:t>- атмосфера </a:t>
            </a:r>
            <a:r>
              <a:rPr lang="ru-RU" sz="2400" dirty="0"/>
              <a:t>психологической свободы и безопасности, разумной дозволенности, игры, </a:t>
            </a:r>
            <a:r>
              <a:rPr lang="ru-RU" sz="2400" dirty="0" smtClean="0"/>
              <a:t>спонтанности, даже </a:t>
            </a:r>
            <a:r>
              <a:rPr lang="ru-RU" sz="2400" dirty="0"/>
              <a:t>самый застенчивый ребенок находит возможность проявить себя, показать свою </a:t>
            </a:r>
            <a:r>
              <a:rPr lang="ru-RU" sz="2400" dirty="0" smtClean="0"/>
              <a:t>индивидуальность;</a:t>
            </a:r>
            <a:endParaRPr lang="ru-RU" sz="2400" dirty="0"/>
          </a:p>
          <a:p>
            <a:pPr algn="just"/>
            <a:r>
              <a:rPr lang="ru-RU" sz="2400" dirty="0" smtClean="0"/>
              <a:t>- отсутствие шаблонов.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33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Михаил\Downloads\909_theater-free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4556" y="399614"/>
            <a:ext cx="85072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Педагогу нужно уметь: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не </a:t>
            </a:r>
            <a:r>
              <a:rPr lang="ru-RU" sz="2400" dirty="0"/>
              <a:t>мешать ребенку творить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быть </a:t>
            </a:r>
            <a:r>
              <a:rPr lang="ru-RU" sz="2400" dirty="0"/>
              <a:t>рядом с ним в этом процессе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принять </a:t>
            </a:r>
            <a:r>
              <a:rPr lang="ru-RU" sz="2400" dirty="0"/>
              <a:t>и понять его позицию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довериться </a:t>
            </a:r>
            <a:r>
              <a:rPr lang="ru-RU" sz="2400" dirty="0"/>
              <a:t>ребенку в минуты творческого поиска, так как он (ребенок) сам чувствует и знает, что ему нужно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самому </a:t>
            </a:r>
            <a:r>
              <a:rPr lang="ru-RU" sz="2400" dirty="0"/>
              <a:t>быть творцом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r>
              <a:rPr lang="ru-RU" sz="2400" dirty="0" smtClean="0"/>
              <a:t>- бережно </a:t>
            </a:r>
            <a:r>
              <a:rPr lang="ru-RU" sz="2400" dirty="0"/>
              <a:t>относиться к результатам детского творческого труда.</a:t>
            </a:r>
          </a:p>
        </p:txBody>
      </p:sp>
    </p:spTree>
    <p:extLst>
      <p:ext uri="{BB962C8B-B14F-4D97-AF65-F5344CB8AC3E}">
        <p14:creationId xmlns:p14="http://schemas.microsoft.com/office/powerpoint/2010/main" val="29162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Михаил\Downloads\909_theater-free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912" y="692696"/>
            <a:ext cx="8507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Творческая мастерская </a:t>
            </a:r>
            <a:r>
              <a:rPr lang="ru-RU" sz="2400" dirty="0"/>
              <a:t>– это модель взаимодействия ребёнка с окружающим миром. </a:t>
            </a:r>
            <a:r>
              <a:rPr lang="ru-RU" sz="2400" dirty="0" smtClean="0"/>
              <a:t>Коллективная  </a:t>
            </a:r>
            <a:r>
              <a:rPr lang="ru-RU" sz="2400" dirty="0"/>
              <a:t>творческая деятельность помогает ребёнку быть более открытым и свободным в общении, даёт возможность самоутвердиться и </a:t>
            </a:r>
            <a:r>
              <a:rPr lang="ru-RU" sz="2400" dirty="0" err="1"/>
              <a:t>самореализоваться</a:t>
            </a:r>
            <a:r>
              <a:rPr lang="ru-RU" sz="2400" dirty="0"/>
              <a:t>, развить чувство ответственности, собственной значимости, повысить самооценку, позволяют понять: его любят таким, какой он есть, с его мнением считаются, ценят его индивидуальность. Игры выступают как подготовительный этап, позволяющий подвести детей к активному участию в творческой мастерской. Можно использовать в режимных моментах и в непосредственно образовательной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6261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Михаил\Downloads\909_theater-free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356" y="-92571"/>
            <a:ext cx="85072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Игры на выявление индивидуальных способностей в речевой деятельности и развитие творчества</a:t>
            </a:r>
          </a:p>
          <a:p>
            <a:pPr algn="ctr"/>
            <a:r>
              <a:rPr lang="ru-RU" sz="2400" dirty="0" smtClean="0"/>
              <a:t>«Где я был, кого я видел»</a:t>
            </a:r>
          </a:p>
          <a:p>
            <a:pPr algn="just"/>
            <a:r>
              <a:rPr lang="ru-RU" dirty="0" smtClean="0"/>
              <a:t>Задачи: учить детей загадывать загадки об объектах живой природы не называя их.</a:t>
            </a:r>
          </a:p>
          <a:p>
            <a:pPr algn="just"/>
            <a:r>
              <a:rPr lang="ru-RU" dirty="0" smtClean="0"/>
              <a:t>Главное в этой игре – умение выделять и описывать словами характерные признаки объекта.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17128"/>
            <a:ext cx="6732239" cy="4856830"/>
          </a:xfrm>
        </p:spPr>
      </p:pic>
    </p:spTree>
    <p:extLst>
      <p:ext uri="{BB962C8B-B14F-4D97-AF65-F5344CB8AC3E}">
        <p14:creationId xmlns:p14="http://schemas.microsoft.com/office/powerpoint/2010/main" val="11146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696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group3-3-2</cp:lastModifiedBy>
  <cp:revision>87</cp:revision>
  <dcterms:created xsi:type="dcterms:W3CDTF">2017-08-27T03:33:43Z</dcterms:created>
  <dcterms:modified xsi:type="dcterms:W3CDTF">2018-03-22T05:37:27Z</dcterms:modified>
</cp:coreProperties>
</file>